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7059613" cy="93440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306" y="18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9113" cy="466725"/>
          </a:xfrm>
          <a:prstGeom prst="rect">
            <a:avLst/>
          </a:prstGeom>
        </p:spPr>
        <p:txBody>
          <a:bodyPr vert="horz" lIns="93726" tIns="46863" rIns="93726" bIns="4686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8913" y="0"/>
            <a:ext cx="3059112" cy="466725"/>
          </a:xfrm>
          <a:prstGeom prst="rect">
            <a:avLst/>
          </a:prstGeom>
        </p:spPr>
        <p:txBody>
          <a:bodyPr vert="horz" lIns="93726" tIns="46863" rIns="93726" bIns="4686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953E680-02CD-4120-A88F-7368FF17A0EA}" type="datetimeFigureOut">
              <a:rPr lang="en-US"/>
              <a:pPr>
                <a:defRPr/>
              </a:pPr>
              <a:t>5/28/2015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700088"/>
            <a:ext cx="4675187" cy="3505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26" tIns="46863" rIns="93726" bIns="46863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6438" y="4438650"/>
            <a:ext cx="5646737" cy="4205288"/>
          </a:xfrm>
          <a:prstGeom prst="rect">
            <a:avLst/>
          </a:prstGeom>
        </p:spPr>
        <p:txBody>
          <a:bodyPr vert="horz" lIns="93726" tIns="46863" rIns="93726" bIns="46863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75713"/>
            <a:ext cx="3059113" cy="466725"/>
          </a:xfrm>
          <a:prstGeom prst="rect">
            <a:avLst/>
          </a:prstGeom>
        </p:spPr>
        <p:txBody>
          <a:bodyPr vert="horz" lIns="93726" tIns="46863" rIns="93726" bIns="4686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8913" y="8875713"/>
            <a:ext cx="3059112" cy="466725"/>
          </a:xfrm>
          <a:prstGeom prst="rect">
            <a:avLst/>
          </a:prstGeom>
        </p:spPr>
        <p:txBody>
          <a:bodyPr vert="horz" lIns="93726" tIns="46863" rIns="93726" bIns="4686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F9F723F-D3F1-424F-9FF3-45365DB28B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9F297DC-B2DF-4AB1-A480-D7CC0F523A9C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0FFE14-8F33-401A-AB92-1C33C93CA32F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99C0D96-1701-4127-AFC4-681441320C86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C10FF41-16D1-48C1-9C79-0B645FEEBAA4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D71D66B-7485-4F9F-808C-B6FC0C82447C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90AE0-7015-4351-A496-B6347058A6D4}" type="datetimeFigureOut">
              <a:rPr lang="en-US"/>
              <a:pPr>
                <a:defRPr/>
              </a:pPr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6BC63-1BA7-42ED-905D-9ED05AB9C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04606-53DB-4397-A9EF-2D858682BC9F}" type="datetimeFigureOut">
              <a:rPr lang="en-US"/>
              <a:pPr>
                <a:defRPr/>
              </a:pPr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64C2B-6CC1-4412-B120-6B1924126F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0804F-832F-4B6A-B434-5148C6762CE7}" type="datetimeFigureOut">
              <a:rPr lang="en-US"/>
              <a:pPr>
                <a:defRPr/>
              </a:pPr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C3B6A-E67E-473E-898D-38F400DC4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2EB69-38A8-4E11-AFED-83153C54895A}" type="datetimeFigureOut">
              <a:rPr lang="en-US"/>
              <a:pPr>
                <a:defRPr/>
              </a:pPr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B6C48-62AE-419C-A673-E6DFA474D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D6049-FC4C-4CC4-AEE7-42B8798BDE4F}" type="datetimeFigureOut">
              <a:rPr lang="en-US"/>
              <a:pPr>
                <a:defRPr/>
              </a:pPr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C0EDA-9113-41CB-922F-C57350C3F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08ADD-4E99-4D1E-9864-1D2E7288CA59}" type="datetimeFigureOut">
              <a:rPr lang="en-US"/>
              <a:pPr>
                <a:defRPr/>
              </a:pPr>
              <a:t>5/28/2015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AE5CB4-79E9-4036-AAAF-44C3E9FC0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01CB4-D848-46A8-9EC1-253607A8A9B8}" type="datetimeFigureOut">
              <a:rPr lang="en-US"/>
              <a:pPr>
                <a:defRPr/>
              </a:pPr>
              <a:t>5/28/2015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51830-37C3-4FB1-BABC-60807368E1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2C004-4453-4BD1-8FAD-3BF793C28D0E}" type="datetimeFigureOut">
              <a:rPr lang="en-US"/>
              <a:pPr>
                <a:defRPr/>
              </a:pPr>
              <a:t>5/28/2015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FC43D-6680-47ED-AC48-E6DFD76C54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9C271-E5B4-4A91-8587-46105577BB81}" type="datetimeFigureOut">
              <a:rPr lang="en-US"/>
              <a:pPr>
                <a:defRPr/>
              </a:pPr>
              <a:t>5/28/2015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8B26E-CB04-4405-82C6-208845E782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EEA0B-8A5A-4E71-959E-0F394964EC35}" type="datetimeFigureOut">
              <a:rPr lang="en-US"/>
              <a:pPr>
                <a:defRPr/>
              </a:pPr>
              <a:t>5/28/2015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8CF3B-95E7-4CB3-8B20-9AB4FF6064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3D1D7-226D-4477-8AC8-146BCD1D25EF}" type="datetimeFigureOut">
              <a:rPr lang="en-US"/>
              <a:pPr>
                <a:defRPr/>
              </a:pPr>
              <a:t>5/28/2015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2DFBC-873A-4B38-B1DF-EB3DE6DB7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AA0C3B4-0B0C-4208-8408-8568344238EF}" type="datetimeFigureOut">
              <a:rPr lang="en-US"/>
              <a:pPr>
                <a:defRPr/>
              </a:pPr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5087BD-1310-4264-9644-9DF0B988C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https://fbcdn-sphotos-e-a.akamaihd.net/hphotos-ak-ash3/t1/p480x480/1511644_644827378907317_476571368_n.jpg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pppuuuuuuuuu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solidFill>
            <a:srgbClr val="FCE642"/>
          </a:solidFill>
          <a:ln w="9525">
            <a:noFill/>
            <a:miter lim="800000"/>
            <a:headEnd/>
            <a:tailEnd/>
          </a:ln>
        </p:spPr>
      </p:pic>
      <p:sp>
        <p:nvSpPr>
          <p:cNvPr id="2051" name="Oval 3"/>
          <p:cNvSpPr>
            <a:spLocks noChangeArrowheads="1"/>
          </p:cNvSpPr>
          <p:nvPr/>
        </p:nvSpPr>
        <p:spPr bwMode="auto">
          <a:xfrm>
            <a:off x="3962400" y="2743200"/>
            <a:ext cx="1295400" cy="1447800"/>
          </a:xfrm>
          <a:prstGeom prst="ellipse">
            <a:avLst/>
          </a:prstGeom>
          <a:gradFill rotWithShape="1">
            <a:gsLst>
              <a:gs pos="0">
                <a:srgbClr val="FCE642"/>
              </a:gs>
              <a:gs pos="100000">
                <a:srgbClr val="756A1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MY" altLang="en-US">
              <a:latin typeface="Trebuchet MS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895600" y="4267200"/>
            <a:ext cx="3505200" cy="1066800"/>
          </a:xfrm>
          <a:prstGeom prst="rect">
            <a:avLst/>
          </a:prstGeom>
          <a:gradFill rotWithShape="1">
            <a:gsLst>
              <a:gs pos="0">
                <a:srgbClr val="FCE642"/>
              </a:gs>
              <a:gs pos="100000">
                <a:srgbClr val="756A1F"/>
              </a:gs>
            </a:gsLst>
            <a:lin ang="5400000" scaled="1"/>
          </a:gradFill>
          <a:ln w="9525">
            <a:solidFill>
              <a:srgbClr val="FCE64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latin typeface="Trebuchet MS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819400" y="990600"/>
            <a:ext cx="3352800" cy="990600"/>
          </a:xfrm>
          <a:prstGeom prst="rect">
            <a:avLst/>
          </a:prstGeom>
          <a:gradFill rotWithShape="1">
            <a:gsLst>
              <a:gs pos="0">
                <a:srgbClr val="2061E4"/>
              </a:gs>
              <a:gs pos="100000">
                <a:srgbClr val="0F2D6A"/>
              </a:gs>
            </a:gsLst>
            <a:lin ang="5400000" scaled="1"/>
          </a:gradFill>
          <a:ln w="9525">
            <a:solidFill>
              <a:srgbClr val="2061E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MY" altLang="en-US">
              <a:latin typeface="Trebuchet MS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048000" y="1219200"/>
            <a:ext cx="2819400" cy="914400"/>
          </a:xfrm>
          <a:prstGeom prst="rect">
            <a:avLst/>
          </a:prstGeom>
          <a:gradFill rotWithShape="1">
            <a:gsLst>
              <a:gs pos="0">
                <a:srgbClr val="2061E4"/>
              </a:gs>
              <a:gs pos="100000">
                <a:srgbClr val="0F2D6A"/>
              </a:gs>
            </a:gsLst>
            <a:lin ang="0" scaled="1"/>
          </a:gradFill>
          <a:ln w="9525">
            <a:solidFill>
              <a:srgbClr val="2061E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MY" altLang="en-US">
              <a:latin typeface="Trebuchet MS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200400" y="1371600"/>
            <a:ext cx="2362200" cy="914400"/>
          </a:xfrm>
          <a:prstGeom prst="rect">
            <a:avLst/>
          </a:prstGeom>
          <a:gradFill rotWithShape="1">
            <a:gsLst>
              <a:gs pos="0">
                <a:srgbClr val="2061E4"/>
              </a:gs>
              <a:gs pos="100000">
                <a:srgbClr val="0F2D6A"/>
              </a:gs>
            </a:gsLst>
            <a:lin ang="5400000" scaled="1"/>
          </a:gradFill>
          <a:ln w="9525">
            <a:solidFill>
              <a:srgbClr val="2061E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MY" altLang="en-US">
              <a:latin typeface="Trebuchet MS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505200" y="1600200"/>
            <a:ext cx="1828800" cy="838200"/>
          </a:xfrm>
          <a:prstGeom prst="rect">
            <a:avLst/>
          </a:prstGeom>
          <a:gradFill rotWithShape="1">
            <a:gsLst>
              <a:gs pos="0">
                <a:srgbClr val="FCE642"/>
              </a:gs>
              <a:gs pos="100000">
                <a:srgbClr val="756A1F"/>
              </a:gs>
            </a:gsLst>
            <a:lin ang="0" scaled="1"/>
          </a:gradFill>
          <a:ln w="9525">
            <a:solidFill>
              <a:srgbClr val="2061E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MY" altLang="en-US">
              <a:latin typeface="Trebuchet MS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3733800" y="1828800"/>
            <a:ext cx="1371600" cy="762000"/>
          </a:xfrm>
          <a:prstGeom prst="rect">
            <a:avLst/>
          </a:prstGeom>
          <a:gradFill rotWithShape="1">
            <a:gsLst>
              <a:gs pos="0">
                <a:srgbClr val="FCE642"/>
              </a:gs>
              <a:gs pos="100000">
                <a:srgbClr val="756A1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MY" altLang="en-US" b="1">
                <a:latin typeface="Trebuchet MS" pitchFamily="34" charset="0"/>
              </a:rPr>
              <a:t>SEM 1 @3</a:t>
            </a:r>
          </a:p>
          <a:p>
            <a:pPr algn="ctr"/>
            <a:r>
              <a:rPr lang="en-MY" altLang="en-US" b="1">
                <a:latin typeface="Trebuchet MS" pitchFamily="34" charset="0"/>
              </a:rPr>
              <a:t>2015</a:t>
            </a:r>
          </a:p>
        </p:txBody>
      </p:sp>
      <p:sp>
        <p:nvSpPr>
          <p:cNvPr id="2058" name="WordArt 14"/>
          <p:cNvSpPr>
            <a:spLocks noChangeArrowheads="1" noChangeShapeType="1" noTextEdit="1"/>
          </p:cNvSpPr>
          <p:nvPr/>
        </p:nvSpPr>
        <p:spPr bwMode="auto">
          <a:xfrm>
            <a:off x="1981200" y="5638800"/>
            <a:ext cx="6019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v-SE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70709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nzeigenGroT"/>
              </a:rPr>
              <a:t>JABATAN PENILAIAN DAN PENTAKSIRAN</a:t>
            </a:r>
          </a:p>
          <a:p>
            <a:pPr algn="ctr"/>
            <a:r>
              <a:rPr lang="sv-SE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70709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nzeigenGroT"/>
              </a:rPr>
              <a:t>KV SULTAN HJ.AHMAD SHAH AL-MUSTAIN BILLAH </a:t>
            </a:r>
          </a:p>
          <a:p>
            <a:pPr algn="ctr"/>
            <a:r>
              <a:rPr lang="sv-SE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70709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nzeigenGroT"/>
              </a:rPr>
              <a:t>KUALA LIPIS PAHANG </a:t>
            </a:r>
          </a:p>
          <a:p>
            <a:pPr algn="ctr"/>
            <a:r>
              <a:rPr lang="sv-SE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70709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nzeigenGroT"/>
              </a:rPr>
              <a:t>SEKOLAH KLUSTER KECEMERLANGAN</a:t>
            </a:r>
            <a:endParaRPr lang="en-US" sz="2800" kern="1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70709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nzeigenGroT"/>
            </a:endParaRPr>
          </a:p>
        </p:txBody>
      </p:sp>
      <p:sp>
        <p:nvSpPr>
          <p:cNvPr id="2059" name="WordArt 16"/>
          <p:cNvSpPr>
            <a:spLocks noChangeArrowheads="1" noChangeShapeType="1" noTextEdit="1"/>
          </p:cNvSpPr>
          <p:nvPr/>
        </p:nvSpPr>
        <p:spPr bwMode="auto">
          <a:xfrm>
            <a:off x="914400" y="381000"/>
            <a:ext cx="7315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i-FI" sz="2800" kern="10">
                <a:ln w="9525">
                  <a:solidFill>
                    <a:schemeClr val="bg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PANITIA SAINS</a:t>
            </a:r>
          </a:p>
          <a:p>
            <a:pPr algn="ctr"/>
            <a:r>
              <a:rPr lang="fi-FI" sz="2800" kern="10">
                <a:ln w="9525">
                  <a:solidFill>
                    <a:schemeClr val="bg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KV SHAS KUALA LIPIS PAHANG</a:t>
            </a:r>
            <a:endParaRPr lang="en-US" sz="2800" kern="10">
              <a:ln w="9525">
                <a:solidFill>
                  <a:schemeClr val="bg2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pic>
        <p:nvPicPr>
          <p:cNvPr id="2060" name="Picture 14" descr="Foto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4114800" y="3048000"/>
            <a:ext cx="989013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2895600" y="4343400"/>
            <a:ext cx="3401727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LAPORAN </a:t>
            </a:r>
            <a:r>
              <a:rPr lang="en-US" sz="2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PRESTASI PA</a:t>
            </a:r>
            <a:endParaRPr lang="en-US" sz="2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SEM 1 @ </a:t>
            </a:r>
            <a:r>
              <a:rPr lang="en-US" sz="2000" b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3 </a:t>
            </a:r>
            <a:r>
              <a:rPr lang="en-US" sz="20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SVM</a:t>
            </a:r>
            <a:endParaRPr lang="en-US" sz="2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750" y="1196975"/>
          <a:ext cx="7848872" cy="4049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606"/>
                <a:gridCol w="3558882"/>
                <a:gridCol w="3456384"/>
              </a:tblGrid>
              <a:tr h="65167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BIL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NAMA PROGRAM 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KAEDAH PELAKSANAAN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effectLst/>
              </a:rPr>
              <a:t>STRATEGI BAGI PELAJAR ULANGAN</a:t>
            </a:r>
            <a:endParaRPr lang="ms-MY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97913" cy="72008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16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SENARAI NAMA PENSYARAH YANG MENGAJAR MENGIKUT PROGRAM</a:t>
            </a:r>
            <a:endParaRPr lang="ms-MY" sz="160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23850" y="1397000"/>
          <a:ext cx="828092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093"/>
                <a:gridCol w="5340033"/>
                <a:gridCol w="19347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BIL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PENSYARAH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KURSUS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95288" y="908050"/>
          <a:ext cx="8424936" cy="53139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15318"/>
                <a:gridCol w="2009618"/>
              </a:tblGrid>
              <a:tr h="525621">
                <a:tc>
                  <a:txBody>
                    <a:bodyPr/>
                    <a:lstStyle/>
                    <a:p>
                      <a:pPr algn="l" fontAlgn="b"/>
                      <a:r>
                        <a:rPr lang="ms-MY" sz="2400" u="none" strike="noStrike" dirty="0">
                          <a:effectLst/>
                        </a:rPr>
                        <a:t>Jumlah Calon</a:t>
                      </a:r>
                      <a:endParaRPr lang="ms-MY" sz="2400" b="1" i="0" u="none" strike="noStrike" dirty="0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1" i="0" u="none" strike="noStrike" dirty="0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25621">
                <a:tc>
                  <a:txBody>
                    <a:bodyPr/>
                    <a:lstStyle/>
                    <a:p>
                      <a:pPr algn="l" fontAlgn="b"/>
                      <a:r>
                        <a:rPr lang="ms-MY" sz="2400" u="none" strike="noStrike" dirty="0" smtClean="0">
                          <a:effectLst/>
                        </a:rPr>
                        <a:t>Calon Hadir</a:t>
                      </a:r>
                      <a:endParaRPr lang="ms-MY" sz="2400" b="1" i="0" u="none" strike="noStrike" dirty="0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1" i="0" u="none" strike="noStrike" dirty="0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25621">
                <a:tc>
                  <a:txBody>
                    <a:bodyPr/>
                    <a:lstStyle/>
                    <a:p>
                      <a:pPr algn="l" fontAlgn="b"/>
                      <a:r>
                        <a:rPr lang="ms-MY" sz="2400" b="0" i="0" u="none" strike="noStrike" dirty="0" smtClean="0">
                          <a:effectLst/>
                          <a:latin typeface="Arial"/>
                        </a:rPr>
                        <a:t>Calon Tidak Hadir</a:t>
                      </a:r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1" i="0" u="none" strike="noStrike" dirty="0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83377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400" b="1" i="0" u="none" strike="noStrike" dirty="0" smtClean="0">
                          <a:effectLst/>
                          <a:latin typeface="Arial"/>
                        </a:rPr>
                        <a:t>JULAT MARKAH PA ( 70%)</a:t>
                      </a:r>
                    </a:p>
                  </a:txBody>
                  <a:tcPr marL="9526" marR="9526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s-MY" sz="1800" b="1" i="0" u="none" strike="noStrike" dirty="0" smtClean="0">
                          <a:effectLst/>
                          <a:latin typeface="Arial"/>
                        </a:rPr>
                        <a:t>BILANGAN</a:t>
                      </a:r>
                      <a:r>
                        <a:rPr lang="ms-MY" sz="1800" b="1" i="0" u="none" strike="noStrike" baseline="0" dirty="0" smtClean="0">
                          <a:effectLst/>
                          <a:latin typeface="Arial"/>
                        </a:rPr>
                        <a:t> PELAJAR</a:t>
                      </a:r>
                      <a:endParaRPr lang="ms-MY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25621">
                <a:tc>
                  <a:txBody>
                    <a:bodyPr/>
                    <a:lstStyle/>
                    <a:p>
                      <a:pPr algn="l" fontAlgn="b"/>
                      <a:r>
                        <a:rPr lang="ms-MY" sz="2800" u="none" strike="noStrike" dirty="0">
                          <a:effectLst/>
                        </a:rPr>
                        <a:t>Bil. Calon Mencapai </a:t>
                      </a:r>
                      <a:r>
                        <a:rPr lang="ms-MY" sz="2800" u="none" strike="noStrike" dirty="0" smtClean="0">
                          <a:effectLst/>
                        </a:rPr>
                        <a:t>61-70</a:t>
                      </a:r>
                      <a:endParaRPr lang="ms-MY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25621">
                <a:tc>
                  <a:txBody>
                    <a:bodyPr/>
                    <a:lstStyle/>
                    <a:p>
                      <a:pPr algn="l" fontAlgn="b"/>
                      <a:r>
                        <a:rPr lang="ms-MY" sz="2800" u="none" strike="noStrike" dirty="0">
                          <a:effectLst/>
                        </a:rPr>
                        <a:t>Bil. Calon Mencapai </a:t>
                      </a:r>
                      <a:r>
                        <a:rPr lang="ms-MY" sz="2800" u="none" strike="noStrike" dirty="0" smtClean="0">
                          <a:effectLst/>
                        </a:rPr>
                        <a:t>51-60</a:t>
                      </a:r>
                      <a:endParaRPr lang="ms-MY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25621">
                <a:tc>
                  <a:txBody>
                    <a:bodyPr/>
                    <a:lstStyle/>
                    <a:p>
                      <a:pPr algn="l" fontAlgn="b"/>
                      <a:r>
                        <a:rPr lang="ms-MY" sz="2800" u="none" strike="noStrike" dirty="0">
                          <a:effectLst/>
                        </a:rPr>
                        <a:t>Bil. Calon Mencapai </a:t>
                      </a:r>
                      <a:r>
                        <a:rPr lang="ms-MY" sz="2800" u="none" strike="noStrike" dirty="0" smtClean="0">
                          <a:effectLst/>
                        </a:rPr>
                        <a:t>41-50</a:t>
                      </a:r>
                      <a:endParaRPr lang="ms-MY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25621">
                <a:tc>
                  <a:txBody>
                    <a:bodyPr/>
                    <a:lstStyle/>
                    <a:p>
                      <a:pPr algn="l" fontAlgn="b"/>
                      <a:r>
                        <a:rPr lang="ms-MY" sz="2800" u="none" strike="noStrike" dirty="0">
                          <a:effectLst/>
                        </a:rPr>
                        <a:t>Bil. Calon Mencapai </a:t>
                      </a:r>
                      <a:r>
                        <a:rPr lang="ms-MY" sz="2800" u="none" strike="noStrike" dirty="0" smtClean="0">
                          <a:effectLst/>
                        </a:rPr>
                        <a:t>31-40</a:t>
                      </a:r>
                      <a:endParaRPr lang="ms-MY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25621">
                <a:tc>
                  <a:txBody>
                    <a:bodyPr/>
                    <a:lstStyle/>
                    <a:p>
                      <a:pPr algn="l" fontAlgn="b"/>
                      <a:r>
                        <a:rPr lang="ms-MY" sz="2800" u="none" strike="noStrike" dirty="0">
                          <a:effectLst/>
                        </a:rPr>
                        <a:t>Bil. Calon Mencapai  </a:t>
                      </a:r>
                      <a:r>
                        <a:rPr lang="ms-MY" sz="2800" u="none" strike="noStrike" dirty="0" smtClean="0">
                          <a:effectLst/>
                        </a:rPr>
                        <a:t>0</a:t>
                      </a:r>
                      <a:r>
                        <a:rPr lang="ms-MY" sz="2800" u="none" strike="noStrike" baseline="0" dirty="0" smtClean="0">
                          <a:effectLst/>
                        </a:rPr>
                        <a:t> – 30 </a:t>
                      </a:r>
                      <a:endParaRPr lang="ms-MY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25621">
                <a:tc>
                  <a:txBody>
                    <a:bodyPr/>
                    <a:lstStyle/>
                    <a:p>
                      <a:pPr algn="l" fontAlgn="b"/>
                      <a:r>
                        <a:rPr lang="ms-MY" sz="2400" b="0" i="0" u="none" strike="noStrike" dirty="0" smtClean="0">
                          <a:effectLst/>
                          <a:latin typeface="+mn-lt"/>
                        </a:rPr>
                        <a:t>JUMLAH</a:t>
                      </a:r>
                      <a:endParaRPr lang="ms-MY" sz="2400" b="1" i="0" u="none" strike="noStrike" dirty="0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1" i="0" u="none" strike="noStrike" dirty="0">
                        <a:effectLst/>
                        <a:latin typeface="Arial"/>
                      </a:endParaRPr>
                    </a:p>
                  </a:txBody>
                  <a:tcPr marL="9526" marR="9526" marT="9525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750" y="188913"/>
            <a:ext cx="8280722" cy="79181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ms-MY" sz="2400" dirty="0" smtClean="0">
                <a:effectLst/>
                <a:latin typeface="Arial" pitchFamily="34" charset="0"/>
                <a:cs typeface="Arial" pitchFamily="34" charset="0"/>
              </a:rPr>
              <a:t>PRESTASI PENCAPAIAN PENILAIAN AKHIR  (PA)</a:t>
            </a:r>
            <a:endParaRPr lang="ms-MY" sz="2400" dirty="0"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5"/>
          <p:cNvGraphicFramePr>
            <a:graphicFrameLocks/>
          </p:cNvGraphicFramePr>
          <p:nvPr/>
        </p:nvGraphicFramePr>
        <p:xfrm>
          <a:off x="250825" y="765175"/>
          <a:ext cx="8712967" cy="5263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3"/>
                <a:gridCol w="616508"/>
                <a:gridCol w="693857"/>
                <a:gridCol w="832629"/>
                <a:gridCol w="521302"/>
                <a:gridCol w="727641"/>
                <a:gridCol w="496495"/>
                <a:gridCol w="821833"/>
                <a:gridCol w="546319"/>
                <a:gridCol w="772009"/>
                <a:gridCol w="524135"/>
                <a:gridCol w="612068"/>
                <a:gridCol w="612068"/>
              </a:tblGrid>
              <a:tr h="58998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PROGRAM</a:t>
                      </a:r>
                    </a:p>
                    <a:p>
                      <a:pPr algn="ctr" fontAlgn="b"/>
                      <a:endParaRPr lang="en-US" sz="1200" b="1" i="0" u="none" strike="noStrike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b"/>
                      <a:endParaRPr lang="en-US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 BIL</a:t>
                      </a: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PLJR</a:t>
                      </a:r>
                    </a:p>
                    <a:p>
                      <a:pPr algn="ctr"/>
                      <a:endParaRPr lang="en-US" sz="12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ms-MY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TIDAK</a:t>
                      </a:r>
                    </a:p>
                    <a:p>
                      <a:pPr algn="ctr"/>
                      <a:r>
                        <a:rPr lang="en-US" sz="1200" dirty="0" smtClean="0"/>
                        <a:t>HADIR</a:t>
                      </a:r>
                    </a:p>
                    <a:p>
                      <a:pPr algn="ctr"/>
                      <a:endParaRPr lang="ms-MY" sz="12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51-70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%</a:t>
                      </a:r>
                      <a:endParaRPr lang="en-US" sz="14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45-50</a:t>
                      </a:r>
                      <a:endParaRPr lang="en-US" sz="14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%</a:t>
                      </a:r>
                      <a:endParaRPr lang="en-US" sz="14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41-50</a:t>
                      </a:r>
                      <a:endParaRPr lang="en-US" sz="14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%</a:t>
                      </a:r>
                      <a:endParaRPr lang="en-US" sz="14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21-40</a:t>
                      </a:r>
                      <a:endParaRPr lang="en-US" sz="14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%</a:t>
                      </a:r>
                      <a:endParaRPr lang="en-US" sz="14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0-30</a:t>
                      </a:r>
                      <a:endParaRPr lang="en-US" sz="14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%</a:t>
                      </a:r>
                      <a:endParaRPr lang="en-US" sz="14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3141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BIL</a:t>
                      </a:r>
                      <a:endParaRPr lang="en-US" sz="12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BIL</a:t>
                      </a:r>
                      <a:endParaRPr lang="en-US" sz="12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BIL</a:t>
                      </a:r>
                      <a:endParaRPr lang="en-US" sz="12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BIL</a:t>
                      </a:r>
                      <a:endParaRPr lang="en-US" sz="12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BIL</a:t>
                      </a:r>
                      <a:endParaRPr lang="en-US" sz="12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BIL</a:t>
                      </a:r>
                      <a:endParaRPr lang="en-US" sz="12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BIL</a:t>
                      </a:r>
                      <a:endParaRPr lang="en-US" sz="12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BIL</a:t>
                      </a:r>
                      <a:endParaRPr lang="en-US" sz="12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BIL</a:t>
                      </a:r>
                      <a:endParaRPr lang="en-US" sz="12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401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ETE</a:t>
                      </a: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</a:tr>
              <a:tr h="251359">
                <a:tc>
                  <a:txBody>
                    <a:bodyPr/>
                    <a:lstStyle/>
                    <a:p>
                      <a:pPr algn="ctr" fontAlgn="b"/>
                      <a:endParaRPr lang="en-US" sz="1400" b="1" i="1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123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ETN</a:t>
                      </a: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</a:tr>
              <a:tr h="251359">
                <a:tc>
                  <a:txBody>
                    <a:bodyPr/>
                    <a:lstStyle/>
                    <a:p>
                      <a:pPr algn="ctr" fontAlgn="b"/>
                      <a:endParaRPr lang="en-US" sz="1400" b="1" i="1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6230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MPI</a:t>
                      </a:r>
                      <a:endParaRPr lang="en-US" b="1" dirty="0"/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</a:tr>
              <a:tr h="25135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897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MPP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</a:tr>
              <a:tr h="251359">
                <a:tc>
                  <a:txBody>
                    <a:bodyPr/>
                    <a:lstStyle/>
                    <a:p>
                      <a:pPr algn="ctr" fontAlgn="b"/>
                      <a:endParaRPr lang="en-US" sz="1400" b="1" i="1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123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MTA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</a:tr>
              <a:tr h="251359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0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0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0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0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0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0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0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0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0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0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0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2546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MTK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</a:tr>
              <a:tr h="254663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2546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WTP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6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</a:tr>
              <a:tr h="2546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JUMLAH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8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8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8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8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8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8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8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8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8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800" b="1" i="0" u="none" strike="noStrike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pPr algn="ctr" fontAlgn="b"/>
                      <a:endParaRPr lang="ms-MY" sz="18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1800" b="1" i="0" u="none" strike="noStrike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11560" y="116632"/>
            <a:ext cx="8064896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+mj-ea"/>
                <a:cs typeface="Arial" pitchFamily="34" charset="0"/>
              </a:rPr>
              <a:t>ANALISIS PENCAPAIAN PA PELAJAR MENGIKUT KURSUS</a:t>
            </a:r>
            <a:endParaRPr lang="en-US" sz="2000" b="1" dirty="0">
              <a:ln w="1905"/>
              <a:solidFill>
                <a:schemeClr val="accent6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750" y="1196975"/>
          <a:ext cx="8208912" cy="4049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606"/>
                <a:gridCol w="3558882"/>
                <a:gridCol w="1815567"/>
                <a:gridCol w="2000857"/>
              </a:tblGrid>
              <a:tr h="65167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BIL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NAMA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PROGRAM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JULAT</a:t>
                      </a:r>
                      <a:r>
                        <a:rPr lang="en-US" sz="1200" baseline="0" dirty="0" smtClean="0"/>
                        <a:t> MARKAH PA</a:t>
                      </a:r>
                    </a:p>
                    <a:p>
                      <a:pPr algn="ctr"/>
                      <a:r>
                        <a:rPr lang="en-US" sz="1200" baseline="0" dirty="0" smtClean="0"/>
                        <a:t>(50%)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effectLst/>
              </a:rPr>
              <a:t>SENARAI PELAJAR KRITIKAL PA</a:t>
            </a:r>
            <a:endParaRPr lang="ms-MY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>
          <a:xfrm>
            <a:off x="395288" y="981075"/>
            <a:ext cx="8229600" cy="4525963"/>
          </a:xfrm>
        </p:spPr>
        <p:txBody>
          <a:bodyPr/>
          <a:lstStyle/>
          <a:p>
            <a:endParaRPr lang="en-US" smtClean="0"/>
          </a:p>
          <a:p>
            <a:pPr algn="ctr"/>
            <a:r>
              <a:rPr lang="fi-FI" b="1" u="sng" smtClean="0"/>
              <a:t>Topik/ Soalan/ Punca yang menghalang pelajar untuk lulus  @ cemerlang PA</a:t>
            </a:r>
            <a:endParaRPr lang="en-US" smtClean="0"/>
          </a:p>
          <a:p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 smtClean="0"/>
              <a:t>FOLIO B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>
          <a:xfrm>
            <a:off x="395288" y="981075"/>
            <a:ext cx="8229600" cy="4525963"/>
          </a:xfrm>
        </p:spPr>
        <p:txBody>
          <a:bodyPr/>
          <a:lstStyle/>
          <a:p>
            <a:endParaRPr lang="en-US" smtClean="0"/>
          </a:p>
          <a:p>
            <a:r>
              <a:rPr lang="en-US" b="1" u="sng" smtClean="0"/>
              <a:t>Faktor-faktor  lain yang menghalang pelajar untuk lulus dan cemerlang</a:t>
            </a:r>
            <a:endParaRPr lang="en-US" smtClean="0"/>
          </a:p>
          <a:p>
            <a:pPr>
              <a:buFont typeface="Wingdings 3" pitchFamily="18" charset="2"/>
              <a:buNone/>
            </a:pPr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 smtClean="0"/>
              <a:t>FOLIO B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88913"/>
          <a:ext cx="8523808" cy="720080"/>
        </p:xfrm>
        <a:graphic>
          <a:graphicData uri="http://schemas.openxmlformats.org/drawingml/2006/table">
            <a:tbl>
              <a:tblPr/>
              <a:tblGrid>
                <a:gridCol w="8523808"/>
              </a:tblGrid>
              <a:tr h="720080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          </a:t>
                      </a:r>
                      <a:r>
                        <a:rPr lang="fi-FI" sz="1800" b="1" i="0" u="none" strike="noStrike" dirty="0" smtClean="0">
                          <a:solidFill>
                            <a:srgbClr val="C00000"/>
                          </a:solidFill>
                          <a:latin typeface="Calibri"/>
                        </a:rPr>
                        <a:t>AN            ANALISIS </a:t>
                      </a:r>
                      <a:r>
                        <a:rPr lang="fi-FI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PENTAKSIRAN &amp; PENILAIAN ADOP </a:t>
                      </a:r>
                      <a:r>
                        <a:rPr lang="fi-FI" sz="1800" b="1" i="0" u="none" strike="noStrike" dirty="0" smtClean="0">
                          <a:solidFill>
                            <a:srgbClr val="C00000"/>
                          </a:solidFill>
                          <a:latin typeface="Calibri"/>
                        </a:rPr>
                        <a:t>A</a:t>
                      </a:r>
                      <a:r>
                        <a:rPr lang="fi-FI" sz="1800" b="1" i="0" u="none" strike="noStrike" baseline="0" dirty="0" smtClean="0">
                          <a:solidFill>
                            <a:srgbClr val="C00000"/>
                          </a:solidFill>
                          <a:latin typeface="Calibri"/>
                        </a:rPr>
                        <a:t> </a:t>
                      </a:r>
                      <a:r>
                        <a:rPr lang="fi-FI" sz="1800" b="1" i="0" u="none" strike="noStrike" dirty="0" smtClean="0">
                          <a:solidFill>
                            <a:srgbClr val="C00000"/>
                          </a:solidFill>
                          <a:latin typeface="Calibri"/>
                        </a:rPr>
                        <a:t>( COPY</a:t>
                      </a:r>
                      <a:r>
                        <a:rPr lang="fi-FI" sz="1800" b="1" i="0" u="none" strike="noStrike" baseline="0" dirty="0" smtClean="0">
                          <a:solidFill>
                            <a:srgbClr val="C00000"/>
                          </a:solidFill>
                          <a:latin typeface="Calibri"/>
                        </a:rPr>
                        <a:t> ANALISIS ADOP A )</a:t>
                      </a:r>
                    </a:p>
                    <a:p>
                      <a:pPr algn="ctr" fontAlgn="b"/>
                      <a:r>
                        <a:rPr lang="fi-FI" sz="1800" b="1" i="0" u="none" strike="noStrike" baseline="0" dirty="0" smtClean="0">
                          <a:solidFill>
                            <a:srgbClr val="C00000"/>
                          </a:solidFill>
                          <a:latin typeface="Calibri"/>
                        </a:rPr>
                        <a:t>PA + PB</a:t>
                      </a:r>
                      <a:endParaRPr lang="fi-F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6388" name="Picture 4" descr="http://3.bp.blogspot.com/-FB9KxopXBNs/Un-kCfBsHCI/AAAAAAAAC0I/ho4IOqchXcs/s320/LOGO%2BBARU%2BKPM%2B20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260350"/>
            <a:ext cx="7874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11188" y="908050"/>
          <a:ext cx="7488831" cy="5208171"/>
        </p:xfrm>
        <a:graphic>
          <a:graphicData uri="http://schemas.openxmlformats.org/drawingml/2006/table">
            <a:tbl>
              <a:tblPr/>
              <a:tblGrid>
                <a:gridCol w="271650"/>
                <a:gridCol w="2418625"/>
                <a:gridCol w="1199639"/>
                <a:gridCol w="1199639"/>
                <a:gridCol w="1199639"/>
                <a:gridCol w="1199639"/>
              </a:tblGrid>
              <a:tr h="53865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KOD KURSUS: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09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NAMA KURSUS: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04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KOHORT: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204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SEMESTER: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093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NAMA PENYELARAS MATA PELAJARAN: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endParaRPr lang="de-DE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04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84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TAHAP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GRED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BILANGAN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KECIL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KUMPUL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1204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CEMERLANG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4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04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KEPUJIAN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4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04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04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LULUS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4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04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GAGAL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4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04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04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04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TIDAK HADIR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4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JUMLAH HADIR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4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JUMLAH CALON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4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NILAI GRED KURSUS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750" y="1196975"/>
          <a:ext cx="8208912" cy="4049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606"/>
                <a:gridCol w="3558882"/>
                <a:gridCol w="1512168"/>
                <a:gridCol w="2304256"/>
              </a:tblGrid>
              <a:tr h="65167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BIL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NAMA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PROGRAM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SEBAB @PUNCA</a:t>
                      </a:r>
                    </a:p>
                    <a:p>
                      <a:pPr algn="ctr"/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( PENCAPAIAN PB/PA )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effectLst/>
              </a:rPr>
              <a:t>SENARAI PELAJAR TIDAK LULUS MODUL PENGURUSAN KEWANGAN</a:t>
            </a:r>
            <a:endParaRPr lang="ms-MY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286</Words>
  <Application>Microsoft Office PowerPoint</Application>
  <PresentationFormat>On-screen Show (4:3)</PresentationFormat>
  <Paragraphs>133</Paragraphs>
  <Slides>10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SENARAI NAMA PENSYARAH YANG MENGAJAR MENGIKUT PROGRAM</vt:lpstr>
      <vt:lpstr>PRESTASI PENCAPAIAN PENILAIAN AKHIR  (PA)</vt:lpstr>
      <vt:lpstr>Slide 4</vt:lpstr>
      <vt:lpstr>SENARAI PELAJAR KRITIKAL PA</vt:lpstr>
      <vt:lpstr>FOLIO B</vt:lpstr>
      <vt:lpstr>FOLIO B</vt:lpstr>
      <vt:lpstr>Slide 8</vt:lpstr>
      <vt:lpstr>SENARAI PELAJAR TIDAK LULUS MODUL PENGURUSAN KEWANGAN</vt:lpstr>
      <vt:lpstr>STRATEGI BAGI PELAJAR ULANGAN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ruzita</dc:creator>
  <cp:lastModifiedBy>ruzita</cp:lastModifiedBy>
  <cp:revision>36</cp:revision>
  <cp:lastPrinted>2015-04-30T05:31:12Z</cp:lastPrinted>
  <dcterms:created xsi:type="dcterms:W3CDTF">2015-04-14T04:06:55Z</dcterms:created>
  <dcterms:modified xsi:type="dcterms:W3CDTF">2015-05-28T17:18:56Z</dcterms:modified>
</cp:coreProperties>
</file>